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7ABC32"/>
    <a:srgbClr val="43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071297-D6C4-4D23-A53F-741400AB5FFB}" type="doc">
      <dgm:prSet loTypeId="urn:microsoft.com/office/officeart/2005/8/layout/arrow2" loCatId="process" qsTypeId="urn:microsoft.com/office/officeart/2005/8/quickstyle/simple5" qsCatId="simple" csTypeId="urn:microsoft.com/office/officeart/2005/8/colors/colorful3" csCatId="colorful" phldr="1"/>
      <dgm:spPr/>
    </dgm:pt>
    <dgm:pt modelId="{1D131045-E427-416D-B1B7-AE44ED525EA2}">
      <dgm:prSet/>
      <dgm:spPr/>
      <dgm:t>
        <a:bodyPr/>
        <a:lstStyle/>
        <a:p>
          <a:r>
            <a:rPr lang="en-US" b="1" dirty="0" smtClean="0"/>
            <a:t>June:</a:t>
          </a:r>
          <a:endParaRPr lang="en-US" b="1" dirty="0"/>
        </a:p>
      </dgm:t>
    </dgm:pt>
    <dgm:pt modelId="{98F91A48-6DBC-4AB2-B95D-8048E72B9E8E}" type="parTrans" cxnId="{A2A08098-36B6-4857-855A-2CE82E791394}">
      <dgm:prSet/>
      <dgm:spPr/>
      <dgm:t>
        <a:bodyPr/>
        <a:lstStyle/>
        <a:p>
          <a:endParaRPr lang="en-US"/>
        </a:p>
      </dgm:t>
    </dgm:pt>
    <dgm:pt modelId="{D2105ABE-84E5-49DE-841A-40AAA69E3A9D}" type="sibTrans" cxnId="{A2A08098-36B6-4857-855A-2CE82E791394}">
      <dgm:prSet/>
      <dgm:spPr/>
      <dgm:t>
        <a:bodyPr/>
        <a:lstStyle/>
        <a:p>
          <a:endParaRPr lang="en-US"/>
        </a:p>
      </dgm:t>
    </dgm:pt>
    <dgm:pt modelId="{1E273D5E-15D5-4DA7-928A-B09EDBBFEA67}">
      <dgm:prSet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February:</a:t>
          </a:r>
          <a:endParaRPr lang="en-US" sz="1200" b="1" dirty="0">
            <a:solidFill>
              <a:schemeClr val="tx1"/>
            </a:solidFill>
          </a:endParaRPr>
        </a:p>
      </dgm:t>
    </dgm:pt>
    <dgm:pt modelId="{DF7A8734-CD68-465A-BA7F-CA356AD17F7E}" type="parTrans" cxnId="{DA023896-C0C8-4E2C-A523-F294D4376D0A}">
      <dgm:prSet/>
      <dgm:spPr/>
      <dgm:t>
        <a:bodyPr/>
        <a:lstStyle/>
        <a:p>
          <a:endParaRPr lang="en-US"/>
        </a:p>
      </dgm:t>
    </dgm:pt>
    <dgm:pt modelId="{F099130B-6C7E-4506-90C6-A86C5CBCE34D}" type="sibTrans" cxnId="{DA023896-C0C8-4E2C-A523-F294D4376D0A}">
      <dgm:prSet/>
      <dgm:spPr/>
      <dgm:t>
        <a:bodyPr/>
        <a:lstStyle/>
        <a:p>
          <a:endParaRPr lang="en-US"/>
        </a:p>
      </dgm:t>
    </dgm:pt>
    <dgm:pt modelId="{CDC1C21B-5C77-45E7-ABA7-1CE6F460DD9F}">
      <dgm:prSet/>
      <dgm:spPr/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March:</a:t>
          </a:r>
          <a:endParaRPr lang="en-US" sz="1000" b="1" dirty="0">
            <a:solidFill>
              <a:schemeClr val="tx1"/>
            </a:solidFill>
          </a:endParaRPr>
        </a:p>
      </dgm:t>
    </dgm:pt>
    <dgm:pt modelId="{5CCBC240-CCB9-4855-B71B-7ADB9BF14214}" type="parTrans" cxnId="{103EE0CD-6D14-4539-B19A-E5D1BA41E669}">
      <dgm:prSet/>
      <dgm:spPr/>
      <dgm:t>
        <a:bodyPr/>
        <a:lstStyle/>
        <a:p>
          <a:endParaRPr lang="en-US"/>
        </a:p>
      </dgm:t>
    </dgm:pt>
    <dgm:pt modelId="{9307C1EF-73E7-416A-8798-6CE0E32E1601}" type="sibTrans" cxnId="{103EE0CD-6D14-4539-B19A-E5D1BA41E669}">
      <dgm:prSet/>
      <dgm:spPr/>
      <dgm:t>
        <a:bodyPr/>
        <a:lstStyle/>
        <a:p>
          <a:endParaRPr lang="en-US"/>
        </a:p>
      </dgm:t>
    </dgm:pt>
    <dgm:pt modelId="{1B13BFD9-ED0A-4AA9-822F-987DB34DDAB7}">
      <dgm:prSet/>
      <dgm:spPr/>
      <dgm:t>
        <a:bodyPr/>
        <a:lstStyle/>
        <a:p>
          <a:r>
            <a:rPr lang="en-US" sz="1400" b="1" dirty="0" smtClean="0"/>
            <a:t>April:</a:t>
          </a:r>
        </a:p>
        <a:p>
          <a:endParaRPr lang="en-US" sz="1400" b="1" dirty="0"/>
        </a:p>
      </dgm:t>
    </dgm:pt>
    <dgm:pt modelId="{088E93E6-6431-4833-BE06-6A0D462D58BD}" type="parTrans" cxnId="{F748137A-A91D-4757-AE8D-D3509671F08B}">
      <dgm:prSet/>
      <dgm:spPr/>
      <dgm:t>
        <a:bodyPr/>
        <a:lstStyle/>
        <a:p>
          <a:endParaRPr lang="en-US"/>
        </a:p>
      </dgm:t>
    </dgm:pt>
    <dgm:pt modelId="{7752AE5F-264F-4EE0-A713-D6E28CB18A57}" type="sibTrans" cxnId="{F748137A-A91D-4757-AE8D-D3509671F08B}">
      <dgm:prSet/>
      <dgm:spPr/>
      <dgm:t>
        <a:bodyPr/>
        <a:lstStyle/>
        <a:p>
          <a:endParaRPr lang="en-US"/>
        </a:p>
      </dgm:t>
    </dgm:pt>
    <dgm:pt modelId="{305B0FF5-5024-48A3-9A25-A86769D58314}">
      <dgm:prSet custT="1"/>
      <dgm:spPr/>
      <dgm:t>
        <a:bodyPr/>
        <a:lstStyle/>
        <a:p>
          <a:r>
            <a:rPr lang="en-US" sz="1200" b="1" dirty="0" smtClean="0"/>
            <a:t>May:</a:t>
          </a:r>
        </a:p>
        <a:p>
          <a:endParaRPr lang="en-US" sz="900" b="1" dirty="0">
            <a:solidFill>
              <a:srgbClr val="FF0000"/>
            </a:solidFill>
          </a:endParaRPr>
        </a:p>
      </dgm:t>
    </dgm:pt>
    <dgm:pt modelId="{01A45543-BBFD-43C3-B99C-192D8628C380}" type="parTrans" cxnId="{6932C6F4-98EF-4CA7-95C5-BD7F215567E1}">
      <dgm:prSet/>
      <dgm:spPr/>
      <dgm:t>
        <a:bodyPr/>
        <a:lstStyle/>
        <a:p>
          <a:endParaRPr lang="en-US"/>
        </a:p>
      </dgm:t>
    </dgm:pt>
    <dgm:pt modelId="{3ED0E1CC-DC54-48BD-B874-7988B1039735}" type="sibTrans" cxnId="{6932C6F4-98EF-4CA7-95C5-BD7F215567E1}">
      <dgm:prSet/>
      <dgm:spPr/>
      <dgm:t>
        <a:bodyPr/>
        <a:lstStyle/>
        <a:p>
          <a:endParaRPr lang="en-US"/>
        </a:p>
      </dgm:t>
    </dgm:pt>
    <dgm:pt modelId="{BFDA3549-9447-4237-8E1A-9615CAB5BA53}">
      <dgm:prSet custT="1"/>
      <dgm:spPr/>
      <dgm:t>
        <a:bodyPr/>
        <a:lstStyle/>
        <a:p>
          <a:r>
            <a:rPr lang="en-US" sz="1100" b="0" dirty="0" smtClean="0">
              <a:solidFill>
                <a:srgbClr val="FF0000"/>
              </a:solidFill>
            </a:rPr>
            <a:t>12</a:t>
          </a:r>
          <a:r>
            <a:rPr lang="en-US" sz="1100" b="0" baseline="30000" dirty="0" smtClean="0">
              <a:solidFill>
                <a:srgbClr val="FF0000"/>
              </a:solidFill>
            </a:rPr>
            <a:t>th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dirty="0" smtClean="0">
              <a:solidFill>
                <a:schemeClr val="tx1"/>
              </a:solidFill>
            </a:rPr>
            <a:t>– Instructions sent to County Departments and Outside Agencies.</a:t>
          </a:r>
          <a:endParaRPr lang="en-US" sz="1000" b="1" dirty="0">
            <a:solidFill>
              <a:schemeClr val="tx1"/>
            </a:solidFill>
          </a:endParaRPr>
        </a:p>
      </dgm:t>
    </dgm:pt>
    <dgm:pt modelId="{F8478CD2-ED9C-46E7-B946-F9B68328F590}" type="parTrans" cxnId="{9FCA5FEC-1CA5-4439-9369-2A52ECBD6F73}">
      <dgm:prSet/>
      <dgm:spPr/>
      <dgm:t>
        <a:bodyPr/>
        <a:lstStyle/>
        <a:p>
          <a:endParaRPr lang="en-US"/>
        </a:p>
      </dgm:t>
    </dgm:pt>
    <dgm:pt modelId="{5A1867AB-DC07-4C30-BA8B-D627BB20A0E9}" type="sibTrans" cxnId="{9FCA5FEC-1CA5-4439-9369-2A52ECBD6F73}">
      <dgm:prSet/>
      <dgm:spPr/>
      <dgm:t>
        <a:bodyPr/>
        <a:lstStyle/>
        <a:p>
          <a:endParaRPr lang="en-US"/>
        </a:p>
      </dgm:t>
    </dgm:pt>
    <dgm:pt modelId="{D8353166-E86D-4C9C-950C-4B9A3E62FE7B}">
      <dgm:prSet custT="1"/>
      <dgm:spPr/>
      <dgm:t>
        <a:bodyPr/>
        <a:lstStyle/>
        <a:p>
          <a:r>
            <a:rPr lang="en-US" sz="1000" b="0" dirty="0" smtClean="0">
              <a:solidFill>
                <a:srgbClr val="FF0000"/>
              </a:solidFill>
            </a:rPr>
            <a:t>2</a:t>
          </a:r>
          <a:r>
            <a:rPr lang="en-US" sz="1000" b="0" baseline="30000" dirty="0" smtClean="0">
              <a:solidFill>
                <a:srgbClr val="FF0000"/>
              </a:solidFill>
            </a:rPr>
            <a:t>nd</a:t>
          </a:r>
          <a:r>
            <a:rPr lang="en-US" sz="1000" b="0" dirty="0" smtClean="0">
              <a:solidFill>
                <a:srgbClr val="FF0000"/>
              </a:solidFill>
            </a:rPr>
            <a:t> </a:t>
          </a:r>
          <a:r>
            <a:rPr lang="en-US" sz="1000" b="1" dirty="0" smtClean="0">
              <a:solidFill>
                <a:schemeClr val="tx1"/>
              </a:solidFill>
            </a:rPr>
            <a:t>- </a:t>
          </a:r>
          <a:r>
            <a:rPr lang="en-US" sz="1000" b="1" dirty="0" smtClean="0">
              <a:solidFill>
                <a:schemeClr val="tx1"/>
              </a:solidFill>
            </a:rPr>
            <a:t>Continuation Budget &amp; Service Expansion Requests for County Departments and Outside Agencies submitted to the County Manager.</a:t>
          </a:r>
          <a:endParaRPr lang="en-US" sz="1100" b="1" dirty="0">
            <a:solidFill>
              <a:srgbClr val="0000CC"/>
            </a:solidFill>
          </a:endParaRPr>
        </a:p>
      </dgm:t>
    </dgm:pt>
    <dgm:pt modelId="{6941B59E-BA91-4FF1-B22B-F236BF54ABD4}" type="parTrans" cxnId="{60C7C7A1-7A10-4F3B-9778-2180FA5D69FF}">
      <dgm:prSet/>
      <dgm:spPr/>
      <dgm:t>
        <a:bodyPr/>
        <a:lstStyle/>
        <a:p>
          <a:endParaRPr lang="en-US"/>
        </a:p>
      </dgm:t>
    </dgm:pt>
    <dgm:pt modelId="{1219FA16-9EAF-4C41-A29F-765DFE5425DC}" type="sibTrans" cxnId="{60C7C7A1-7A10-4F3B-9778-2180FA5D69FF}">
      <dgm:prSet/>
      <dgm:spPr/>
      <dgm:t>
        <a:bodyPr/>
        <a:lstStyle/>
        <a:p>
          <a:endParaRPr lang="en-US"/>
        </a:p>
      </dgm:t>
    </dgm:pt>
    <dgm:pt modelId="{6B75A398-4B9F-4A1B-B5F9-5135ACE853CA}">
      <dgm:prSet custT="1"/>
      <dgm:spPr/>
      <dgm:t>
        <a:bodyPr/>
        <a:lstStyle/>
        <a:p>
          <a:r>
            <a:rPr lang="en-US" sz="1000" b="1" dirty="0" smtClean="0">
              <a:solidFill>
                <a:srgbClr val="FF0000"/>
              </a:solidFill>
            </a:rPr>
            <a:t>5</a:t>
          </a:r>
          <a:r>
            <a:rPr lang="en-US" sz="1000" b="1" baseline="30000" dirty="0" smtClean="0">
              <a:solidFill>
                <a:srgbClr val="FF0000"/>
              </a:solidFill>
            </a:rPr>
            <a:t>th</a:t>
          </a:r>
          <a:r>
            <a:rPr lang="en-US" sz="1000" b="1" dirty="0" smtClean="0">
              <a:solidFill>
                <a:srgbClr val="FF0000"/>
              </a:solidFill>
            </a:rPr>
            <a:t> </a:t>
          </a:r>
          <a:r>
            <a:rPr lang="en-US" sz="1000" b="1" dirty="0" smtClean="0">
              <a:solidFill>
                <a:schemeClr val="tx1"/>
              </a:solidFill>
            </a:rPr>
            <a:t> - Begin </a:t>
          </a:r>
          <a:r>
            <a:rPr lang="en-US" sz="1000" b="1" dirty="0" smtClean="0">
              <a:solidFill>
                <a:schemeClr val="tx1"/>
              </a:solidFill>
            </a:rPr>
            <a:t>meeting with Departments &amp; Outside Agencies</a:t>
          </a:r>
          <a:endParaRPr lang="en-US" sz="1000" b="1" dirty="0">
            <a:solidFill>
              <a:schemeClr val="tx1"/>
            </a:solidFill>
          </a:endParaRPr>
        </a:p>
      </dgm:t>
    </dgm:pt>
    <dgm:pt modelId="{24AF6C38-B86F-4CF4-BE04-3E02AE8664B6}" type="parTrans" cxnId="{0D2C9BF4-8613-4AA6-968B-A805DE8F6042}">
      <dgm:prSet/>
      <dgm:spPr/>
      <dgm:t>
        <a:bodyPr/>
        <a:lstStyle/>
        <a:p>
          <a:endParaRPr lang="en-US"/>
        </a:p>
      </dgm:t>
    </dgm:pt>
    <dgm:pt modelId="{7C69ECF3-921A-44FA-9DC2-292BE27367B1}" type="sibTrans" cxnId="{0D2C9BF4-8613-4AA6-968B-A805DE8F6042}">
      <dgm:prSet/>
      <dgm:spPr/>
      <dgm:t>
        <a:bodyPr/>
        <a:lstStyle/>
        <a:p>
          <a:endParaRPr lang="en-US"/>
        </a:p>
      </dgm:t>
    </dgm:pt>
    <dgm:pt modelId="{371F8286-7781-4136-A086-95AF7BC8AF0B}">
      <dgm:prSet custT="1"/>
      <dgm:spPr/>
      <dgm:t>
        <a:bodyPr/>
        <a:lstStyle/>
        <a:p>
          <a:r>
            <a:rPr lang="en-US" sz="1100" b="0" dirty="0" smtClean="0">
              <a:solidFill>
                <a:srgbClr val="FF0000"/>
              </a:solidFill>
            </a:rPr>
            <a:t>20</a:t>
          </a:r>
          <a:r>
            <a:rPr lang="en-US" sz="1100" b="0" baseline="30000" dirty="0" smtClean="0">
              <a:solidFill>
                <a:srgbClr val="FF0000"/>
              </a:solidFill>
            </a:rPr>
            <a:t>th</a:t>
          </a:r>
          <a:r>
            <a:rPr lang="en-US" sz="1100" b="1" dirty="0" smtClean="0">
              <a:solidFill>
                <a:srgbClr val="FF0000"/>
              </a:solidFill>
            </a:rPr>
            <a:t>  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smtClean="0">
              <a:solidFill>
                <a:schemeClr val="tx1"/>
              </a:solidFill>
            </a:rPr>
            <a:t>– </a:t>
          </a:r>
          <a:r>
            <a:rPr lang="en-US" sz="1000" b="1" dirty="0" smtClean="0">
              <a:solidFill>
                <a:schemeClr val="tx1"/>
              </a:solidFill>
            </a:rPr>
            <a:t>Finalize revenue estimates</a:t>
          </a:r>
          <a:r>
            <a:rPr lang="en-US" sz="1100" b="1" dirty="0" smtClean="0">
              <a:solidFill>
                <a:schemeClr val="tx1"/>
              </a:solidFill>
            </a:rPr>
            <a:t>.</a:t>
          </a:r>
          <a:endParaRPr lang="en-US" sz="1100" b="1" dirty="0">
            <a:solidFill>
              <a:schemeClr val="tx1"/>
            </a:solidFill>
          </a:endParaRPr>
        </a:p>
      </dgm:t>
    </dgm:pt>
    <dgm:pt modelId="{ACB9F608-CE5A-4E03-89A3-772CC724284B}" type="parTrans" cxnId="{A4ED6229-74A0-4A44-B21D-EE1945F2CB0F}">
      <dgm:prSet/>
      <dgm:spPr/>
      <dgm:t>
        <a:bodyPr/>
        <a:lstStyle/>
        <a:p>
          <a:endParaRPr lang="en-US"/>
        </a:p>
      </dgm:t>
    </dgm:pt>
    <dgm:pt modelId="{B8DA39FF-CED1-4BC8-BE40-E0C3D74D5C5B}" type="sibTrans" cxnId="{A4ED6229-74A0-4A44-B21D-EE1945F2CB0F}">
      <dgm:prSet/>
      <dgm:spPr/>
      <dgm:t>
        <a:bodyPr/>
        <a:lstStyle/>
        <a:p>
          <a:endParaRPr lang="en-US"/>
        </a:p>
      </dgm:t>
    </dgm:pt>
    <dgm:pt modelId="{EE23FF56-6C8D-4B5E-8CEF-635CEB396481}">
      <dgm:prSet custT="1"/>
      <dgm:spPr/>
      <dgm:t>
        <a:bodyPr/>
        <a:lstStyle/>
        <a:p>
          <a:r>
            <a:rPr lang="en-US" sz="1100" b="0" dirty="0" smtClean="0">
              <a:solidFill>
                <a:srgbClr val="FF0000"/>
              </a:solidFill>
            </a:rPr>
            <a:t>18</a:t>
          </a:r>
          <a:r>
            <a:rPr lang="en-US" sz="1100" b="0" baseline="30000" dirty="0" smtClean="0">
              <a:solidFill>
                <a:srgbClr val="FF0000"/>
              </a:solidFill>
            </a:rPr>
            <a:t>th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smtClean="0">
              <a:solidFill>
                <a:schemeClr val="tx1"/>
              </a:solidFill>
            </a:rPr>
            <a:t>– </a:t>
          </a:r>
          <a:r>
            <a:rPr lang="en-US" sz="1100" b="1" dirty="0" smtClean="0">
              <a:solidFill>
                <a:schemeClr val="tx1"/>
              </a:solidFill>
            </a:rPr>
            <a:t>  </a:t>
          </a:r>
          <a:r>
            <a:rPr lang="en-US" sz="1000" b="1" dirty="0" smtClean="0">
              <a:solidFill>
                <a:schemeClr val="tx1"/>
              </a:solidFill>
            </a:rPr>
            <a:t>Begin Finalization of   </a:t>
          </a:r>
          <a:r>
            <a:rPr lang="en-US" sz="1000" b="1" dirty="0" smtClean="0">
              <a:solidFill>
                <a:schemeClr val="tx1"/>
              </a:solidFill>
            </a:rPr>
            <a:t>Submitted Budget.</a:t>
          </a:r>
          <a:endParaRPr lang="en-US" sz="1000" b="1" dirty="0">
            <a:solidFill>
              <a:schemeClr val="tx1"/>
            </a:solidFill>
          </a:endParaRPr>
        </a:p>
      </dgm:t>
    </dgm:pt>
    <dgm:pt modelId="{6A1206A3-A6C4-4B74-89BE-BCADDA94355B}" type="parTrans" cxnId="{77E6F1AE-908D-4347-A325-5548B9F289D1}">
      <dgm:prSet/>
      <dgm:spPr/>
      <dgm:t>
        <a:bodyPr/>
        <a:lstStyle/>
        <a:p>
          <a:endParaRPr lang="en-US"/>
        </a:p>
      </dgm:t>
    </dgm:pt>
    <dgm:pt modelId="{DF777828-6B3B-4437-A6FC-2CEEA43B95ED}" type="sibTrans" cxnId="{77E6F1AE-908D-4347-A325-5548B9F289D1}">
      <dgm:prSet/>
      <dgm:spPr/>
      <dgm:t>
        <a:bodyPr/>
        <a:lstStyle/>
        <a:p>
          <a:endParaRPr lang="en-US"/>
        </a:p>
      </dgm:t>
    </dgm:pt>
    <dgm:pt modelId="{24442741-379E-4DC7-A1F6-117C60742B46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Final Budget Considered for Adoption.</a:t>
          </a:r>
          <a:endParaRPr lang="en-US" b="1" dirty="0">
            <a:solidFill>
              <a:schemeClr val="tx1"/>
            </a:solidFill>
          </a:endParaRPr>
        </a:p>
      </dgm:t>
    </dgm:pt>
    <dgm:pt modelId="{4CEE8309-C81F-4D52-9377-FE7A6C2FC6EC}" type="parTrans" cxnId="{F1C193F5-6EE8-466F-A5C8-40C023F0B1CD}">
      <dgm:prSet/>
      <dgm:spPr/>
      <dgm:t>
        <a:bodyPr/>
        <a:lstStyle/>
        <a:p>
          <a:endParaRPr lang="en-US"/>
        </a:p>
      </dgm:t>
    </dgm:pt>
    <dgm:pt modelId="{7F9F5BE3-21E6-469A-984E-8F8827B6BE15}" type="sibTrans" cxnId="{F1C193F5-6EE8-466F-A5C8-40C023F0B1CD}">
      <dgm:prSet/>
      <dgm:spPr/>
      <dgm:t>
        <a:bodyPr/>
        <a:lstStyle/>
        <a:p>
          <a:endParaRPr lang="en-US"/>
        </a:p>
      </dgm:t>
    </dgm:pt>
    <dgm:pt modelId="{C7BD3B69-A623-4C37-A8AB-95821BC3CA16}">
      <dgm:prSet custT="1"/>
      <dgm:spPr/>
      <dgm:t>
        <a:bodyPr/>
        <a:lstStyle/>
        <a:p>
          <a:r>
            <a:rPr lang="en-US" sz="1100" b="0" dirty="0" smtClean="0">
              <a:solidFill>
                <a:srgbClr val="FF0000"/>
              </a:solidFill>
            </a:rPr>
            <a:t>10</a:t>
          </a:r>
          <a:r>
            <a:rPr lang="en-US" sz="1100" b="0" baseline="30000" dirty="0" smtClean="0">
              <a:solidFill>
                <a:srgbClr val="FF0000"/>
              </a:solidFill>
            </a:rPr>
            <a:t>th</a:t>
          </a:r>
          <a:r>
            <a:rPr lang="en-US" sz="1100" b="0" dirty="0" smtClean="0">
              <a:solidFill>
                <a:schemeClr val="tx1"/>
              </a:solidFill>
            </a:rPr>
            <a:t> – </a:t>
          </a:r>
          <a:r>
            <a:rPr lang="en-US" sz="1000" b="0" dirty="0" smtClean="0">
              <a:solidFill>
                <a:schemeClr val="tx1"/>
              </a:solidFill>
            </a:rPr>
            <a:t>Conclude </a:t>
          </a:r>
          <a:r>
            <a:rPr lang="en-US" sz="1000" b="1" dirty="0" smtClean="0">
              <a:solidFill>
                <a:schemeClr val="tx1"/>
              </a:solidFill>
            </a:rPr>
            <a:t>meeting with Departments &amp; Outside Agencies</a:t>
          </a:r>
          <a:r>
            <a:rPr lang="en-US" sz="1100" b="1" dirty="0" smtClean="0">
              <a:solidFill>
                <a:schemeClr val="tx1"/>
              </a:solidFill>
            </a:rPr>
            <a:t>.</a:t>
          </a:r>
          <a:endParaRPr lang="en-US" sz="1100" b="1" dirty="0">
            <a:solidFill>
              <a:schemeClr val="tx1"/>
            </a:solidFill>
          </a:endParaRPr>
        </a:p>
      </dgm:t>
    </dgm:pt>
    <dgm:pt modelId="{327F5928-DECC-40C7-A15E-FACA756F03B3}" type="sibTrans" cxnId="{7F8EBB1C-2175-4C03-9401-B671DA161016}">
      <dgm:prSet/>
      <dgm:spPr/>
      <dgm:t>
        <a:bodyPr/>
        <a:lstStyle/>
        <a:p>
          <a:endParaRPr lang="en-US"/>
        </a:p>
      </dgm:t>
    </dgm:pt>
    <dgm:pt modelId="{25F95645-5651-4F39-A505-9C18A43949CD}" type="parTrans" cxnId="{7F8EBB1C-2175-4C03-9401-B671DA161016}">
      <dgm:prSet/>
      <dgm:spPr/>
      <dgm:t>
        <a:bodyPr/>
        <a:lstStyle/>
        <a:p>
          <a:endParaRPr lang="en-US"/>
        </a:p>
      </dgm:t>
    </dgm:pt>
    <dgm:pt modelId="{9D3019D8-A4D2-4743-99F8-921675B05E80}">
      <dgm:prSet custT="1"/>
      <dgm:spPr/>
      <dgm:t>
        <a:bodyPr/>
        <a:lstStyle/>
        <a:p>
          <a:r>
            <a:rPr lang="en-US" sz="900" b="1" dirty="0" smtClean="0">
              <a:solidFill>
                <a:srgbClr val="FF0000"/>
              </a:solidFill>
            </a:rPr>
            <a:t>7</a:t>
          </a:r>
          <a:r>
            <a:rPr lang="en-US" sz="900" b="1" baseline="30000" dirty="0" smtClean="0">
              <a:solidFill>
                <a:srgbClr val="FF0000"/>
              </a:solidFill>
            </a:rPr>
            <a:t>th</a:t>
          </a:r>
          <a:r>
            <a:rPr lang="en-US" sz="900" b="1" dirty="0" smtClean="0">
              <a:solidFill>
                <a:srgbClr val="FF0000"/>
              </a:solidFill>
            </a:rPr>
            <a:t> </a:t>
          </a:r>
          <a:r>
            <a:rPr lang="en-US" sz="900" b="1" dirty="0" smtClean="0">
              <a:solidFill>
                <a:schemeClr val="tx1"/>
              </a:solidFill>
            </a:rPr>
            <a:t> – Distribute FY 18-19 Submitted Budget to the Board of Commissioners.</a:t>
          </a:r>
          <a:endParaRPr lang="en-US" sz="900" b="0" dirty="0">
            <a:solidFill>
              <a:schemeClr val="tx1"/>
            </a:solidFill>
          </a:endParaRPr>
        </a:p>
      </dgm:t>
    </dgm:pt>
    <dgm:pt modelId="{00DADCC6-8283-4668-8864-AF281C7590F1}" type="parTrans" cxnId="{7C3773F9-D98E-4328-AA57-5589F7A51F02}">
      <dgm:prSet/>
      <dgm:spPr/>
      <dgm:t>
        <a:bodyPr/>
        <a:lstStyle/>
        <a:p>
          <a:endParaRPr lang="en-US"/>
        </a:p>
      </dgm:t>
    </dgm:pt>
    <dgm:pt modelId="{D4A21E22-1D30-4D82-A8C6-B35AAEE51262}" type="sibTrans" cxnId="{7C3773F9-D98E-4328-AA57-5589F7A51F02}">
      <dgm:prSet/>
      <dgm:spPr/>
      <dgm:t>
        <a:bodyPr/>
        <a:lstStyle/>
        <a:p>
          <a:endParaRPr lang="en-US"/>
        </a:p>
      </dgm:t>
    </dgm:pt>
    <dgm:pt modelId="{69839E3D-21B3-4DE7-9A11-270EECD58BE6}">
      <dgm:prSet custT="1"/>
      <dgm:spPr/>
      <dgm:t>
        <a:bodyPr/>
        <a:lstStyle/>
        <a:p>
          <a:r>
            <a:rPr lang="en-US" sz="900" b="1" dirty="0" smtClean="0">
              <a:solidFill>
                <a:srgbClr val="FF0000"/>
              </a:solidFill>
            </a:rPr>
            <a:t>7th</a:t>
          </a:r>
          <a:r>
            <a:rPr lang="en-US" sz="900" b="1" dirty="0" smtClean="0">
              <a:solidFill>
                <a:schemeClr val="tx1"/>
              </a:solidFill>
            </a:rPr>
            <a:t>– Advertise for Public Hearing.</a:t>
          </a:r>
          <a:endParaRPr lang="en-US" sz="900" b="0" dirty="0">
            <a:solidFill>
              <a:schemeClr val="tx1"/>
            </a:solidFill>
          </a:endParaRPr>
        </a:p>
      </dgm:t>
    </dgm:pt>
    <dgm:pt modelId="{42118C80-E62B-4C76-8F3A-5FD0506C99A9}" type="parTrans" cxnId="{AF9AD118-1C50-40E9-93D0-EBE21277EE15}">
      <dgm:prSet/>
      <dgm:spPr/>
      <dgm:t>
        <a:bodyPr/>
        <a:lstStyle/>
        <a:p>
          <a:endParaRPr lang="en-US"/>
        </a:p>
      </dgm:t>
    </dgm:pt>
    <dgm:pt modelId="{357CD5F9-C169-42E1-96DC-76023BEDB8D0}" type="sibTrans" cxnId="{AF9AD118-1C50-40E9-93D0-EBE21277EE15}">
      <dgm:prSet/>
      <dgm:spPr/>
      <dgm:t>
        <a:bodyPr/>
        <a:lstStyle/>
        <a:p>
          <a:endParaRPr lang="en-US"/>
        </a:p>
      </dgm:t>
    </dgm:pt>
    <dgm:pt modelId="{07CA2C17-D5CE-4536-B09F-91D5D16C271E}">
      <dgm:prSet custT="1"/>
      <dgm:spPr/>
      <dgm:t>
        <a:bodyPr/>
        <a:lstStyle/>
        <a:p>
          <a:r>
            <a:rPr lang="en-US" sz="900" b="1" dirty="0" smtClean="0">
              <a:solidFill>
                <a:srgbClr val="FF0000"/>
              </a:solidFill>
            </a:rPr>
            <a:t>14</a:t>
          </a:r>
          <a:r>
            <a:rPr lang="en-US" sz="900" b="1" baseline="30000" dirty="0" smtClean="0">
              <a:solidFill>
                <a:srgbClr val="FF0000"/>
              </a:solidFill>
            </a:rPr>
            <a:t>th</a:t>
          </a:r>
          <a:r>
            <a:rPr lang="en-US" sz="900" b="1" dirty="0" smtClean="0">
              <a:solidFill>
                <a:srgbClr val="FF0000"/>
              </a:solidFill>
            </a:rPr>
            <a:t>  – 18</a:t>
          </a:r>
          <a:r>
            <a:rPr lang="en-US" sz="900" b="1" baseline="30000" dirty="0" smtClean="0">
              <a:solidFill>
                <a:srgbClr val="FF0000"/>
              </a:solidFill>
            </a:rPr>
            <a:t>th</a:t>
          </a:r>
          <a:r>
            <a:rPr lang="en-US" sz="900" b="1" dirty="0" smtClean="0">
              <a:solidFill>
                <a:srgbClr val="FF0000"/>
              </a:solidFill>
            </a:rPr>
            <a:t> </a:t>
          </a:r>
          <a:r>
            <a:rPr lang="en-US" sz="900" b="1" dirty="0" smtClean="0">
              <a:solidFill>
                <a:schemeClr val="tx1"/>
              </a:solidFill>
            </a:rPr>
            <a:t>– Hold Budget work session(s) with Board of Commissioners.</a:t>
          </a:r>
          <a:endParaRPr lang="en-US" sz="900" b="0" dirty="0">
            <a:solidFill>
              <a:schemeClr val="tx1"/>
            </a:solidFill>
          </a:endParaRPr>
        </a:p>
      </dgm:t>
    </dgm:pt>
    <dgm:pt modelId="{6C40BEE4-73A4-4311-8CE9-C07C7EDAD353}" type="parTrans" cxnId="{546B0013-91F0-4892-97B6-E0C340E40401}">
      <dgm:prSet/>
      <dgm:spPr/>
      <dgm:t>
        <a:bodyPr/>
        <a:lstStyle/>
        <a:p>
          <a:endParaRPr lang="en-US"/>
        </a:p>
      </dgm:t>
    </dgm:pt>
    <dgm:pt modelId="{2EA929D8-6208-4ECB-A43E-B6244B8CA09F}" type="sibTrans" cxnId="{546B0013-91F0-4892-97B6-E0C340E40401}">
      <dgm:prSet/>
      <dgm:spPr/>
      <dgm:t>
        <a:bodyPr/>
        <a:lstStyle/>
        <a:p>
          <a:endParaRPr lang="en-US"/>
        </a:p>
      </dgm:t>
    </dgm:pt>
    <dgm:pt modelId="{D5A80090-43D5-47C3-9A09-EE2E3809A0AC}">
      <dgm:prSet custT="1"/>
      <dgm:spPr/>
      <dgm:t>
        <a:bodyPr/>
        <a:lstStyle/>
        <a:p>
          <a:r>
            <a:rPr lang="en-US" sz="900" b="1" dirty="0" smtClean="0">
              <a:solidFill>
                <a:srgbClr val="FF0000"/>
              </a:solidFill>
            </a:rPr>
            <a:t>21</a:t>
          </a:r>
          <a:r>
            <a:rPr lang="en-US" sz="900" b="1" baseline="30000" dirty="0" smtClean="0">
              <a:solidFill>
                <a:srgbClr val="FF0000"/>
              </a:solidFill>
            </a:rPr>
            <a:t>st</a:t>
          </a:r>
          <a:r>
            <a:rPr lang="en-US" sz="900" b="1" dirty="0" smtClean="0">
              <a:solidFill>
                <a:schemeClr val="tx1"/>
              </a:solidFill>
            </a:rPr>
            <a:t> – Hold Public Hearing</a:t>
          </a:r>
          <a:r>
            <a:rPr lang="en-US" sz="900" b="0" dirty="0" smtClean="0">
              <a:solidFill>
                <a:schemeClr val="tx1"/>
              </a:solidFill>
            </a:rPr>
            <a:t>.</a:t>
          </a:r>
          <a:endParaRPr lang="en-US" sz="900" b="0" dirty="0">
            <a:solidFill>
              <a:schemeClr val="tx1"/>
            </a:solidFill>
          </a:endParaRPr>
        </a:p>
      </dgm:t>
    </dgm:pt>
    <dgm:pt modelId="{5824BE30-AECE-4C1E-B04A-96C995C5E539}" type="parTrans" cxnId="{FBD93038-8F25-46FB-A33E-6E41C23AB590}">
      <dgm:prSet/>
      <dgm:spPr/>
      <dgm:t>
        <a:bodyPr/>
        <a:lstStyle/>
        <a:p>
          <a:endParaRPr lang="en-US"/>
        </a:p>
      </dgm:t>
    </dgm:pt>
    <dgm:pt modelId="{B9BC2E77-D60D-4EC2-A195-182774221BEE}" type="sibTrans" cxnId="{FBD93038-8F25-46FB-A33E-6E41C23AB590}">
      <dgm:prSet/>
      <dgm:spPr/>
      <dgm:t>
        <a:bodyPr/>
        <a:lstStyle/>
        <a:p>
          <a:endParaRPr lang="en-US"/>
        </a:p>
      </dgm:t>
    </dgm:pt>
    <dgm:pt modelId="{3B828276-4DC7-48AF-9AF8-B709DE251516}">
      <dgm:prSet/>
      <dgm:spPr/>
      <dgm:t>
        <a:bodyPr/>
        <a:lstStyle/>
        <a:p>
          <a:r>
            <a:rPr lang="en-US" sz="900" b="1" dirty="0" smtClean="0">
              <a:solidFill>
                <a:srgbClr val="FF0000"/>
              </a:solidFill>
            </a:rPr>
            <a:t>4th</a:t>
          </a:r>
          <a:r>
            <a:rPr lang="en-US" sz="900" b="1" dirty="0" smtClean="0">
              <a:solidFill>
                <a:schemeClr val="tx1"/>
              </a:solidFill>
            </a:rPr>
            <a:t>– Conclude Finalization of Submitted Budget</a:t>
          </a:r>
          <a:endParaRPr lang="en-US" sz="900" b="1" dirty="0">
            <a:solidFill>
              <a:schemeClr val="tx1"/>
            </a:solidFill>
          </a:endParaRPr>
        </a:p>
      </dgm:t>
    </dgm:pt>
    <dgm:pt modelId="{0ADA011B-D367-4A70-B2D2-6AAD29CBD3D2}" type="sibTrans" cxnId="{9D6EF930-E6C7-4ED1-88BC-9C70EC6375D6}">
      <dgm:prSet/>
      <dgm:spPr/>
      <dgm:t>
        <a:bodyPr/>
        <a:lstStyle/>
        <a:p>
          <a:endParaRPr lang="en-US"/>
        </a:p>
      </dgm:t>
    </dgm:pt>
    <dgm:pt modelId="{6B0D1792-7112-499E-BB29-35CAC546AED3}" type="parTrans" cxnId="{9D6EF930-E6C7-4ED1-88BC-9C70EC6375D6}">
      <dgm:prSet/>
      <dgm:spPr/>
      <dgm:t>
        <a:bodyPr/>
        <a:lstStyle/>
        <a:p>
          <a:endParaRPr lang="en-US"/>
        </a:p>
      </dgm:t>
    </dgm:pt>
    <dgm:pt modelId="{44AE26F3-F258-426A-995C-60FF639DE3E5}" type="pres">
      <dgm:prSet presAssocID="{AB071297-D6C4-4D23-A53F-741400AB5FFB}" presName="arrowDiagram" presStyleCnt="0">
        <dgm:presLayoutVars>
          <dgm:chMax val="5"/>
          <dgm:dir/>
          <dgm:resizeHandles val="exact"/>
        </dgm:presLayoutVars>
      </dgm:prSet>
      <dgm:spPr/>
    </dgm:pt>
    <dgm:pt modelId="{8A1E2F38-8FBC-4F8B-9165-E12B69427E68}" type="pres">
      <dgm:prSet presAssocID="{AB071297-D6C4-4D23-A53F-741400AB5FFB}" presName="arrow" presStyleLbl="bgShp" presStyleIdx="0" presStyleCnt="1"/>
      <dgm:spPr/>
    </dgm:pt>
    <dgm:pt modelId="{799C24A8-A030-42F0-A983-EED0D34E844A}" type="pres">
      <dgm:prSet presAssocID="{AB071297-D6C4-4D23-A53F-741400AB5FFB}" presName="arrowDiagram5" presStyleCnt="0"/>
      <dgm:spPr/>
    </dgm:pt>
    <dgm:pt modelId="{AF5CB225-5FA2-460F-97A6-8339794A829F}" type="pres">
      <dgm:prSet presAssocID="{1E273D5E-15D5-4DA7-928A-B09EDBBFEA67}" presName="bullet5a" presStyleLbl="node1" presStyleIdx="0" presStyleCnt="5"/>
      <dgm:spPr/>
    </dgm:pt>
    <dgm:pt modelId="{A210027A-22A4-41D2-BB93-F49620153C28}" type="pres">
      <dgm:prSet presAssocID="{1E273D5E-15D5-4DA7-928A-B09EDBBFEA67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D4765-8452-4205-AF35-8B50097D1714}" type="pres">
      <dgm:prSet presAssocID="{CDC1C21B-5C77-45E7-ABA7-1CE6F460DD9F}" presName="bullet5b" presStyleLbl="node1" presStyleIdx="1" presStyleCnt="5"/>
      <dgm:spPr/>
    </dgm:pt>
    <dgm:pt modelId="{ED48E284-22E1-427C-8A80-B496BC08D7EC}" type="pres">
      <dgm:prSet presAssocID="{CDC1C21B-5C77-45E7-ABA7-1CE6F460DD9F}" presName="textBox5b" presStyleLbl="revTx" presStyleIdx="1" presStyleCnt="5" custScaleX="110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0165C-3C9C-4414-A20D-449A7F34AE19}" type="pres">
      <dgm:prSet presAssocID="{1B13BFD9-ED0A-4AA9-822F-987DB34DDAB7}" presName="bullet5c" presStyleLbl="node1" presStyleIdx="2" presStyleCnt="5"/>
      <dgm:spPr/>
    </dgm:pt>
    <dgm:pt modelId="{AF03BB84-446C-48CB-B522-BB035299DD78}" type="pres">
      <dgm:prSet presAssocID="{1B13BFD9-ED0A-4AA9-822F-987DB34DDAB7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B1400-48FF-427C-9D9F-958FC7F98FA6}" type="pres">
      <dgm:prSet presAssocID="{305B0FF5-5024-48A3-9A25-A86769D58314}" presName="bullet5d" presStyleLbl="node1" presStyleIdx="3" presStyleCnt="5"/>
      <dgm:spPr/>
    </dgm:pt>
    <dgm:pt modelId="{6C0F333B-2F05-4975-A93A-08024933D832}" type="pres">
      <dgm:prSet presAssocID="{305B0FF5-5024-48A3-9A25-A86769D58314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B301E-D0D7-4E34-9E4E-D4DCEFC1147A}" type="pres">
      <dgm:prSet presAssocID="{1D131045-E427-416D-B1B7-AE44ED525EA2}" presName="bullet5e" presStyleLbl="node1" presStyleIdx="4" presStyleCnt="5"/>
      <dgm:spPr/>
    </dgm:pt>
    <dgm:pt modelId="{9B89A980-234E-4666-9473-2ACCA2AFAE5E}" type="pres">
      <dgm:prSet presAssocID="{1D131045-E427-416D-B1B7-AE44ED525EA2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9DCCC9-A426-4FC6-BB4C-56641F47AABD}" type="presOf" srcId="{6B75A398-4B9F-4A1B-B5F9-5135ACE853CA}" destId="{ED48E284-22E1-427C-8A80-B496BC08D7EC}" srcOrd="0" destOrd="2" presId="urn:microsoft.com/office/officeart/2005/8/layout/arrow2"/>
    <dgm:cxn modelId="{68C9BD97-07D0-4E4F-AEE7-7BCA8C475EB0}" type="presOf" srcId="{D5A80090-43D5-47C3-9A09-EE2E3809A0AC}" destId="{6C0F333B-2F05-4975-A93A-08024933D832}" srcOrd="0" destOrd="5" presId="urn:microsoft.com/office/officeart/2005/8/layout/arrow2"/>
    <dgm:cxn modelId="{F748137A-A91D-4757-AE8D-D3509671F08B}" srcId="{AB071297-D6C4-4D23-A53F-741400AB5FFB}" destId="{1B13BFD9-ED0A-4AA9-822F-987DB34DDAB7}" srcOrd="2" destOrd="0" parTransId="{088E93E6-6431-4833-BE06-6A0D462D58BD}" sibTransId="{7752AE5F-264F-4EE0-A713-D6E28CB18A57}"/>
    <dgm:cxn modelId="{FBD93038-8F25-46FB-A33E-6E41C23AB590}" srcId="{305B0FF5-5024-48A3-9A25-A86769D58314}" destId="{D5A80090-43D5-47C3-9A09-EE2E3809A0AC}" srcOrd="4" destOrd="0" parTransId="{5824BE30-AECE-4C1E-B04A-96C995C5E539}" sibTransId="{B9BC2E77-D60D-4EC2-A195-182774221BEE}"/>
    <dgm:cxn modelId="{DA023896-C0C8-4E2C-A523-F294D4376D0A}" srcId="{AB071297-D6C4-4D23-A53F-741400AB5FFB}" destId="{1E273D5E-15D5-4DA7-928A-B09EDBBFEA67}" srcOrd="0" destOrd="0" parTransId="{DF7A8734-CD68-465A-BA7F-CA356AD17F7E}" sibTransId="{F099130B-6C7E-4506-90C6-A86C5CBCE34D}"/>
    <dgm:cxn modelId="{40A8D349-061F-4B95-94B1-514AB04ADDDB}" type="presOf" srcId="{1E273D5E-15D5-4DA7-928A-B09EDBBFEA67}" destId="{A210027A-22A4-41D2-BB93-F49620153C28}" srcOrd="0" destOrd="0" presId="urn:microsoft.com/office/officeart/2005/8/layout/arrow2"/>
    <dgm:cxn modelId="{103EE0CD-6D14-4539-B19A-E5D1BA41E669}" srcId="{AB071297-D6C4-4D23-A53F-741400AB5FFB}" destId="{CDC1C21B-5C77-45E7-ABA7-1CE6F460DD9F}" srcOrd="1" destOrd="0" parTransId="{5CCBC240-CCB9-4855-B71B-7ADB9BF14214}" sibTransId="{9307C1EF-73E7-416A-8798-6CE0E32E1601}"/>
    <dgm:cxn modelId="{6932C6F4-98EF-4CA7-95C5-BD7F215567E1}" srcId="{AB071297-D6C4-4D23-A53F-741400AB5FFB}" destId="{305B0FF5-5024-48A3-9A25-A86769D58314}" srcOrd="3" destOrd="0" parTransId="{01A45543-BBFD-43C3-B99C-192D8628C380}" sibTransId="{3ED0E1CC-DC54-48BD-B874-7988B1039735}"/>
    <dgm:cxn modelId="{9FCA5FEC-1CA5-4439-9369-2A52ECBD6F73}" srcId="{1E273D5E-15D5-4DA7-928A-B09EDBBFEA67}" destId="{BFDA3549-9447-4237-8E1A-9615CAB5BA53}" srcOrd="0" destOrd="0" parTransId="{F8478CD2-ED9C-46E7-B946-F9B68328F590}" sibTransId="{5A1867AB-DC07-4C30-BA8B-D627BB20A0E9}"/>
    <dgm:cxn modelId="{77E6F1AE-908D-4347-A325-5548B9F289D1}" srcId="{1B13BFD9-ED0A-4AA9-822F-987DB34DDAB7}" destId="{EE23FF56-6C8D-4B5E-8CEF-635CEB396481}" srcOrd="2" destOrd="0" parTransId="{6A1206A3-A6C4-4B74-89BE-BCADDA94355B}" sibTransId="{DF777828-6B3B-4437-A6FC-2CEEA43B95ED}"/>
    <dgm:cxn modelId="{53C4397C-F196-4EDD-B863-68BE56138869}" type="presOf" srcId="{1D131045-E427-416D-B1B7-AE44ED525EA2}" destId="{9B89A980-234E-4666-9473-2ACCA2AFAE5E}" srcOrd="0" destOrd="0" presId="urn:microsoft.com/office/officeart/2005/8/layout/arrow2"/>
    <dgm:cxn modelId="{AF9AD118-1C50-40E9-93D0-EBE21277EE15}" srcId="{305B0FF5-5024-48A3-9A25-A86769D58314}" destId="{69839E3D-21B3-4DE7-9A11-270EECD58BE6}" srcOrd="2" destOrd="0" parTransId="{42118C80-E62B-4C76-8F3A-5FD0506C99A9}" sibTransId="{357CD5F9-C169-42E1-96DC-76023BEDB8D0}"/>
    <dgm:cxn modelId="{9D6EF930-E6C7-4ED1-88BC-9C70EC6375D6}" srcId="{305B0FF5-5024-48A3-9A25-A86769D58314}" destId="{3B828276-4DC7-48AF-9AF8-B709DE251516}" srcOrd="0" destOrd="0" parTransId="{6B0D1792-7112-499E-BB29-35CAC546AED3}" sibTransId="{0ADA011B-D367-4A70-B2D2-6AAD29CBD3D2}"/>
    <dgm:cxn modelId="{A3E409DF-E7C1-4BBF-8BA5-3DCE5BB9F530}" type="presOf" srcId="{BFDA3549-9447-4237-8E1A-9615CAB5BA53}" destId="{A210027A-22A4-41D2-BB93-F49620153C28}" srcOrd="0" destOrd="1" presId="urn:microsoft.com/office/officeart/2005/8/layout/arrow2"/>
    <dgm:cxn modelId="{84D84F2A-B83F-46B9-BAF8-F80D64A6AB6A}" type="presOf" srcId="{1B13BFD9-ED0A-4AA9-822F-987DB34DDAB7}" destId="{AF03BB84-446C-48CB-B522-BB035299DD78}" srcOrd="0" destOrd="0" presId="urn:microsoft.com/office/officeart/2005/8/layout/arrow2"/>
    <dgm:cxn modelId="{7F8EBB1C-2175-4C03-9401-B671DA161016}" srcId="{1B13BFD9-ED0A-4AA9-822F-987DB34DDAB7}" destId="{C7BD3B69-A623-4C37-A8AB-95821BC3CA16}" srcOrd="0" destOrd="0" parTransId="{25F95645-5651-4F39-A505-9C18A43949CD}" sibTransId="{327F5928-DECC-40C7-A15E-FACA756F03B3}"/>
    <dgm:cxn modelId="{546B0013-91F0-4892-97B6-E0C340E40401}" srcId="{305B0FF5-5024-48A3-9A25-A86769D58314}" destId="{07CA2C17-D5CE-4536-B09F-91D5D16C271E}" srcOrd="3" destOrd="0" parTransId="{6C40BEE4-73A4-4311-8CE9-C07C7EDAD353}" sibTransId="{2EA929D8-6208-4ECB-A43E-B6244B8CA09F}"/>
    <dgm:cxn modelId="{5D083EB8-50A0-49DD-BA01-AC0CDF418E3A}" type="presOf" srcId="{9D3019D8-A4D2-4743-99F8-921675B05E80}" destId="{6C0F333B-2F05-4975-A93A-08024933D832}" srcOrd="0" destOrd="2" presId="urn:microsoft.com/office/officeart/2005/8/layout/arrow2"/>
    <dgm:cxn modelId="{67F31B33-E2F4-4E18-8B9E-B6760873C0D9}" type="presOf" srcId="{3B828276-4DC7-48AF-9AF8-B709DE251516}" destId="{6C0F333B-2F05-4975-A93A-08024933D832}" srcOrd="0" destOrd="1" presId="urn:microsoft.com/office/officeart/2005/8/layout/arrow2"/>
    <dgm:cxn modelId="{3A51637B-E7AF-48E6-AE97-031E3C10546D}" type="presOf" srcId="{69839E3D-21B3-4DE7-9A11-270EECD58BE6}" destId="{6C0F333B-2F05-4975-A93A-08024933D832}" srcOrd="0" destOrd="3" presId="urn:microsoft.com/office/officeart/2005/8/layout/arrow2"/>
    <dgm:cxn modelId="{F1C193F5-6EE8-466F-A5C8-40C023F0B1CD}" srcId="{1D131045-E427-416D-B1B7-AE44ED525EA2}" destId="{24442741-379E-4DC7-A1F6-117C60742B46}" srcOrd="0" destOrd="0" parTransId="{4CEE8309-C81F-4D52-9377-FE7A6C2FC6EC}" sibTransId="{7F9F5BE3-21E6-469A-984E-8F8827B6BE15}"/>
    <dgm:cxn modelId="{1A006317-44AF-4C40-A48F-2B0722F41088}" type="presOf" srcId="{CDC1C21B-5C77-45E7-ABA7-1CE6F460DD9F}" destId="{ED48E284-22E1-427C-8A80-B496BC08D7EC}" srcOrd="0" destOrd="0" presId="urn:microsoft.com/office/officeart/2005/8/layout/arrow2"/>
    <dgm:cxn modelId="{B4EB6CE2-6C79-41C4-8E60-B5F4A630C952}" type="presOf" srcId="{371F8286-7781-4136-A086-95AF7BC8AF0B}" destId="{AF03BB84-446C-48CB-B522-BB035299DD78}" srcOrd="0" destOrd="2" presId="urn:microsoft.com/office/officeart/2005/8/layout/arrow2"/>
    <dgm:cxn modelId="{648D39AA-51F1-49BF-993D-752DB2A3B451}" type="presOf" srcId="{C7BD3B69-A623-4C37-A8AB-95821BC3CA16}" destId="{AF03BB84-446C-48CB-B522-BB035299DD78}" srcOrd="0" destOrd="1" presId="urn:microsoft.com/office/officeart/2005/8/layout/arrow2"/>
    <dgm:cxn modelId="{60C7C7A1-7A10-4F3B-9778-2180FA5D69FF}" srcId="{CDC1C21B-5C77-45E7-ABA7-1CE6F460DD9F}" destId="{D8353166-E86D-4C9C-950C-4B9A3E62FE7B}" srcOrd="0" destOrd="0" parTransId="{6941B59E-BA91-4FF1-B22B-F236BF54ABD4}" sibTransId="{1219FA16-9EAF-4C41-A29F-765DFE5425DC}"/>
    <dgm:cxn modelId="{66039DDF-74D4-4E5C-BDFC-AB15CA57C86F}" type="presOf" srcId="{D8353166-E86D-4C9C-950C-4B9A3E62FE7B}" destId="{ED48E284-22E1-427C-8A80-B496BC08D7EC}" srcOrd="0" destOrd="1" presId="urn:microsoft.com/office/officeart/2005/8/layout/arrow2"/>
    <dgm:cxn modelId="{34534541-5E3B-4675-A746-4E04E5AC0967}" type="presOf" srcId="{305B0FF5-5024-48A3-9A25-A86769D58314}" destId="{6C0F333B-2F05-4975-A93A-08024933D832}" srcOrd="0" destOrd="0" presId="urn:microsoft.com/office/officeart/2005/8/layout/arrow2"/>
    <dgm:cxn modelId="{A3035C7A-21DF-4A79-9C81-426E3FB6CE39}" type="presOf" srcId="{EE23FF56-6C8D-4B5E-8CEF-635CEB396481}" destId="{AF03BB84-446C-48CB-B522-BB035299DD78}" srcOrd="0" destOrd="3" presId="urn:microsoft.com/office/officeart/2005/8/layout/arrow2"/>
    <dgm:cxn modelId="{A2A08098-36B6-4857-855A-2CE82E791394}" srcId="{AB071297-D6C4-4D23-A53F-741400AB5FFB}" destId="{1D131045-E427-416D-B1B7-AE44ED525EA2}" srcOrd="4" destOrd="0" parTransId="{98F91A48-6DBC-4AB2-B95D-8048E72B9E8E}" sibTransId="{D2105ABE-84E5-49DE-841A-40AAA69E3A9D}"/>
    <dgm:cxn modelId="{7C3773F9-D98E-4328-AA57-5589F7A51F02}" srcId="{305B0FF5-5024-48A3-9A25-A86769D58314}" destId="{9D3019D8-A4D2-4743-99F8-921675B05E80}" srcOrd="1" destOrd="0" parTransId="{00DADCC6-8283-4668-8864-AF281C7590F1}" sibTransId="{D4A21E22-1D30-4D82-A8C6-B35AAEE51262}"/>
    <dgm:cxn modelId="{0D2C9BF4-8613-4AA6-968B-A805DE8F6042}" srcId="{CDC1C21B-5C77-45E7-ABA7-1CE6F460DD9F}" destId="{6B75A398-4B9F-4A1B-B5F9-5135ACE853CA}" srcOrd="1" destOrd="0" parTransId="{24AF6C38-B86F-4CF4-BE04-3E02AE8664B6}" sibTransId="{7C69ECF3-921A-44FA-9DC2-292BE27367B1}"/>
    <dgm:cxn modelId="{FC1EE30D-46BC-4715-BE9F-0095365F1E42}" type="presOf" srcId="{07CA2C17-D5CE-4536-B09F-91D5D16C271E}" destId="{6C0F333B-2F05-4975-A93A-08024933D832}" srcOrd="0" destOrd="4" presId="urn:microsoft.com/office/officeart/2005/8/layout/arrow2"/>
    <dgm:cxn modelId="{6B660A97-34A1-4D8A-89F7-D192D8184275}" type="presOf" srcId="{AB071297-D6C4-4D23-A53F-741400AB5FFB}" destId="{44AE26F3-F258-426A-995C-60FF639DE3E5}" srcOrd="0" destOrd="0" presId="urn:microsoft.com/office/officeart/2005/8/layout/arrow2"/>
    <dgm:cxn modelId="{A4ED6229-74A0-4A44-B21D-EE1945F2CB0F}" srcId="{1B13BFD9-ED0A-4AA9-822F-987DB34DDAB7}" destId="{371F8286-7781-4136-A086-95AF7BC8AF0B}" srcOrd="1" destOrd="0" parTransId="{ACB9F608-CE5A-4E03-89A3-772CC724284B}" sibTransId="{B8DA39FF-CED1-4BC8-BE40-E0C3D74D5C5B}"/>
    <dgm:cxn modelId="{E8B9FD61-19EE-4783-A80D-AE5EECD2DA50}" type="presOf" srcId="{24442741-379E-4DC7-A1F6-117C60742B46}" destId="{9B89A980-234E-4666-9473-2ACCA2AFAE5E}" srcOrd="0" destOrd="1" presId="urn:microsoft.com/office/officeart/2005/8/layout/arrow2"/>
    <dgm:cxn modelId="{91102C0B-9590-49D9-912A-1E9BA66B097F}" type="presParOf" srcId="{44AE26F3-F258-426A-995C-60FF639DE3E5}" destId="{8A1E2F38-8FBC-4F8B-9165-E12B69427E68}" srcOrd="0" destOrd="0" presId="urn:microsoft.com/office/officeart/2005/8/layout/arrow2"/>
    <dgm:cxn modelId="{A111A118-3437-4771-89DB-39D805179D4B}" type="presParOf" srcId="{44AE26F3-F258-426A-995C-60FF639DE3E5}" destId="{799C24A8-A030-42F0-A983-EED0D34E844A}" srcOrd="1" destOrd="0" presId="urn:microsoft.com/office/officeart/2005/8/layout/arrow2"/>
    <dgm:cxn modelId="{768B0045-268B-4AC0-BBF7-0C8F4C9FB24E}" type="presParOf" srcId="{799C24A8-A030-42F0-A983-EED0D34E844A}" destId="{AF5CB225-5FA2-460F-97A6-8339794A829F}" srcOrd="0" destOrd="0" presId="urn:microsoft.com/office/officeart/2005/8/layout/arrow2"/>
    <dgm:cxn modelId="{D25C3726-B884-4ADC-BDEA-12975F00DD87}" type="presParOf" srcId="{799C24A8-A030-42F0-A983-EED0D34E844A}" destId="{A210027A-22A4-41D2-BB93-F49620153C28}" srcOrd="1" destOrd="0" presId="urn:microsoft.com/office/officeart/2005/8/layout/arrow2"/>
    <dgm:cxn modelId="{32908A4E-2F2C-4A2B-A685-71E0AB38200D}" type="presParOf" srcId="{799C24A8-A030-42F0-A983-EED0D34E844A}" destId="{5E5D4765-8452-4205-AF35-8B50097D1714}" srcOrd="2" destOrd="0" presId="urn:microsoft.com/office/officeart/2005/8/layout/arrow2"/>
    <dgm:cxn modelId="{7B287A8D-BB52-47FC-AA10-80432A52159B}" type="presParOf" srcId="{799C24A8-A030-42F0-A983-EED0D34E844A}" destId="{ED48E284-22E1-427C-8A80-B496BC08D7EC}" srcOrd="3" destOrd="0" presId="urn:microsoft.com/office/officeart/2005/8/layout/arrow2"/>
    <dgm:cxn modelId="{D07AD88E-6EB8-4190-9BE1-A56B49D4D731}" type="presParOf" srcId="{799C24A8-A030-42F0-A983-EED0D34E844A}" destId="{CF40165C-3C9C-4414-A20D-449A7F34AE19}" srcOrd="4" destOrd="0" presId="urn:microsoft.com/office/officeart/2005/8/layout/arrow2"/>
    <dgm:cxn modelId="{D0188C42-080E-420B-8D3A-B6D672ACD2A0}" type="presParOf" srcId="{799C24A8-A030-42F0-A983-EED0D34E844A}" destId="{AF03BB84-446C-48CB-B522-BB035299DD78}" srcOrd="5" destOrd="0" presId="urn:microsoft.com/office/officeart/2005/8/layout/arrow2"/>
    <dgm:cxn modelId="{4C3E989A-C0F2-40B9-B6E6-EDB5B0C850A4}" type="presParOf" srcId="{799C24A8-A030-42F0-A983-EED0D34E844A}" destId="{444B1400-48FF-427C-9D9F-958FC7F98FA6}" srcOrd="6" destOrd="0" presId="urn:microsoft.com/office/officeart/2005/8/layout/arrow2"/>
    <dgm:cxn modelId="{EFE218E6-DC6E-4CDA-8A7A-74209FBB0080}" type="presParOf" srcId="{799C24A8-A030-42F0-A983-EED0D34E844A}" destId="{6C0F333B-2F05-4975-A93A-08024933D832}" srcOrd="7" destOrd="0" presId="urn:microsoft.com/office/officeart/2005/8/layout/arrow2"/>
    <dgm:cxn modelId="{39266F02-D1FE-4CD4-8C98-82C40E7D478F}" type="presParOf" srcId="{799C24A8-A030-42F0-A983-EED0D34E844A}" destId="{46CB301E-D0D7-4E34-9E4E-D4DCEFC1147A}" srcOrd="8" destOrd="0" presId="urn:microsoft.com/office/officeart/2005/8/layout/arrow2"/>
    <dgm:cxn modelId="{EC02AF7B-1029-4FF0-9EAA-0B0329865425}" type="presParOf" srcId="{799C24A8-A030-42F0-A983-EED0D34E844A}" destId="{9B89A980-234E-4666-9473-2ACCA2AFAE5E}" srcOrd="9" destOrd="0" presId="urn:microsoft.com/office/officeart/2005/8/layout/arrow2"/>
  </dgm:cxnLst>
  <dgm:bg>
    <a:gradFill flip="none" rotWithShape="1">
      <a:gsLst>
        <a:gs pos="21000">
          <a:schemeClr val="bg1"/>
        </a:gs>
        <a:gs pos="100000">
          <a:schemeClr val="bg2">
            <a:lumMod val="50000"/>
          </a:schemeClr>
        </a:gs>
        <a:gs pos="100000">
          <a:schemeClr val="bg2">
            <a:lumMod val="75000"/>
          </a:schemeClr>
        </a:gs>
      </a:gsLst>
      <a:lin ang="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E2F38-8FBC-4F8B-9165-E12B69427E68}">
      <dsp:nvSpPr>
        <dsp:cNvPr id="0" name=""/>
        <dsp:cNvSpPr/>
      </dsp:nvSpPr>
      <dsp:spPr>
        <a:xfrm>
          <a:off x="336565" y="0"/>
          <a:ext cx="7251668" cy="453229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5CB225-5FA2-460F-97A6-8339794A829F}">
      <dsp:nvSpPr>
        <dsp:cNvPr id="0" name=""/>
        <dsp:cNvSpPr/>
      </dsp:nvSpPr>
      <dsp:spPr>
        <a:xfrm>
          <a:off x="1050854" y="3370213"/>
          <a:ext cx="166788" cy="1667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10027A-22A4-41D2-BB93-F49620153C28}">
      <dsp:nvSpPr>
        <dsp:cNvPr id="0" name=""/>
        <dsp:cNvSpPr/>
      </dsp:nvSpPr>
      <dsp:spPr>
        <a:xfrm>
          <a:off x="1134249" y="3453607"/>
          <a:ext cx="949968" cy="1078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7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February:</a:t>
          </a:r>
          <a:endParaRPr lang="en-US" sz="1200" b="1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>
              <a:solidFill>
                <a:srgbClr val="FF0000"/>
              </a:solidFill>
            </a:rPr>
            <a:t>12</a:t>
          </a:r>
          <a:r>
            <a:rPr lang="en-US" sz="1100" b="0" kern="1200" baseline="30000" dirty="0" smtClean="0">
              <a:solidFill>
                <a:srgbClr val="FF0000"/>
              </a:solidFill>
            </a:rPr>
            <a:t>th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dirty="0" smtClean="0">
              <a:solidFill>
                <a:schemeClr val="tx1"/>
              </a:solidFill>
            </a:rPr>
            <a:t>– Instructions sent to County Departments and Outside Agencies.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134249" y="3453607"/>
        <a:ext cx="949968" cy="1078685"/>
      </dsp:txXfrm>
    </dsp:sp>
    <dsp:sp modelId="{5E5D4765-8452-4205-AF35-8B50097D1714}">
      <dsp:nvSpPr>
        <dsp:cNvPr id="0" name=""/>
        <dsp:cNvSpPr/>
      </dsp:nvSpPr>
      <dsp:spPr>
        <a:xfrm>
          <a:off x="1953687" y="2502732"/>
          <a:ext cx="261060" cy="261060"/>
        </a:xfrm>
        <a:prstGeom prst="ellipse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48E284-22E1-427C-8A80-B496BC08D7EC}">
      <dsp:nvSpPr>
        <dsp:cNvPr id="0" name=""/>
        <dsp:cNvSpPr/>
      </dsp:nvSpPr>
      <dsp:spPr>
        <a:xfrm>
          <a:off x="2019412" y="2633262"/>
          <a:ext cx="1333387" cy="1899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3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March:</a:t>
          </a:r>
          <a:endParaRPr lang="en-US" sz="1000" b="1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>
              <a:solidFill>
                <a:srgbClr val="FF0000"/>
              </a:solidFill>
            </a:rPr>
            <a:t>2</a:t>
          </a:r>
          <a:r>
            <a:rPr lang="en-US" sz="1000" b="0" kern="1200" baseline="30000" dirty="0" smtClean="0">
              <a:solidFill>
                <a:srgbClr val="FF0000"/>
              </a:solidFill>
            </a:rPr>
            <a:t>nd</a:t>
          </a:r>
          <a:r>
            <a:rPr lang="en-US" sz="1000" b="0" kern="1200" dirty="0" smtClean="0">
              <a:solidFill>
                <a:srgbClr val="FF0000"/>
              </a:solidFill>
            </a:rPr>
            <a:t> </a:t>
          </a:r>
          <a:r>
            <a:rPr lang="en-US" sz="1000" b="1" kern="1200" dirty="0" smtClean="0">
              <a:solidFill>
                <a:schemeClr val="tx1"/>
              </a:solidFill>
            </a:rPr>
            <a:t>- </a:t>
          </a:r>
          <a:r>
            <a:rPr lang="en-US" sz="1000" b="1" kern="1200" dirty="0" smtClean="0">
              <a:solidFill>
                <a:schemeClr val="tx1"/>
              </a:solidFill>
            </a:rPr>
            <a:t>Continuation Budget &amp; Service Expansion Requests for County Departments and Outside Agencies submitted to the County Manager.</a:t>
          </a:r>
          <a:endParaRPr lang="en-US" sz="1100" b="1" kern="1200" dirty="0">
            <a:solidFill>
              <a:srgbClr val="0000CC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smtClean="0">
              <a:solidFill>
                <a:srgbClr val="FF0000"/>
              </a:solidFill>
            </a:rPr>
            <a:t>5</a:t>
          </a:r>
          <a:r>
            <a:rPr lang="en-US" sz="1000" b="1" kern="1200" baseline="30000" dirty="0" smtClean="0">
              <a:solidFill>
                <a:srgbClr val="FF0000"/>
              </a:solidFill>
            </a:rPr>
            <a:t>th</a:t>
          </a:r>
          <a:r>
            <a:rPr lang="en-US" sz="1000" b="1" kern="1200" dirty="0" smtClean="0">
              <a:solidFill>
                <a:srgbClr val="FF0000"/>
              </a:solidFill>
            </a:rPr>
            <a:t> </a:t>
          </a:r>
          <a:r>
            <a:rPr lang="en-US" sz="1000" b="1" kern="1200" dirty="0" smtClean="0">
              <a:solidFill>
                <a:schemeClr val="tx1"/>
              </a:solidFill>
            </a:rPr>
            <a:t> - Begin </a:t>
          </a:r>
          <a:r>
            <a:rPr lang="en-US" sz="1000" b="1" kern="1200" dirty="0" smtClean="0">
              <a:solidFill>
                <a:schemeClr val="tx1"/>
              </a:solidFill>
            </a:rPr>
            <a:t>meeting with Departments &amp; Outside Agencies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019412" y="2633262"/>
        <a:ext cx="1333387" cy="1899030"/>
      </dsp:txXfrm>
    </dsp:sp>
    <dsp:sp modelId="{CF40165C-3C9C-4414-A20D-449A7F34AE19}">
      <dsp:nvSpPr>
        <dsp:cNvPr id="0" name=""/>
        <dsp:cNvSpPr/>
      </dsp:nvSpPr>
      <dsp:spPr>
        <a:xfrm>
          <a:off x="3113954" y="1811104"/>
          <a:ext cx="348080" cy="348080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03BB84-446C-48CB-B522-BB035299DD78}">
      <dsp:nvSpPr>
        <dsp:cNvPr id="0" name=""/>
        <dsp:cNvSpPr/>
      </dsp:nvSpPr>
      <dsp:spPr>
        <a:xfrm>
          <a:off x="3287994" y="1985144"/>
          <a:ext cx="1399572" cy="2547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44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April: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>
              <a:solidFill>
                <a:srgbClr val="FF0000"/>
              </a:solidFill>
            </a:rPr>
            <a:t>10</a:t>
          </a:r>
          <a:r>
            <a:rPr lang="en-US" sz="1100" b="0" kern="1200" baseline="30000" dirty="0" smtClean="0">
              <a:solidFill>
                <a:srgbClr val="FF0000"/>
              </a:solidFill>
            </a:rPr>
            <a:t>th</a:t>
          </a:r>
          <a:r>
            <a:rPr lang="en-US" sz="1100" b="0" kern="1200" dirty="0" smtClean="0">
              <a:solidFill>
                <a:schemeClr val="tx1"/>
              </a:solidFill>
            </a:rPr>
            <a:t> – </a:t>
          </a:r>
          <a:r>
            <a:rPr lang="en-US" sz="1000" b="0" kern="1200" dirty="0" smtClean="0">
              <a:solidFill>
                <a:schemeClr val="tx1"/>
              </a:solidFill>
            </a:rPr>
            <a:t>Conclude </a:t>
          </a:r>
          <a:r>
            <a:rPr lang="en-US" sz="1000" b="1" kern="1200" dirty="0" smtClean="0">
              <a:solidFill>
                <a:schemeClr val="tx1"/>
              </a:solidFill>
            </a:rPr>
            <a:t>meeting with Departments &amp; Outside Agencies</a:t>
          </a:r>
          <a:r>
            <a:rPr lang="en-US" sz="1100" b="1" kern="1200" dirty="0" smtClean="0">
              <a:solidFill>
                <a:schemeClr val="tx1"/>
              </a:solidFill>
            </a:rPr>
            <a:t>.</a:t>
          </a:r>
          <a:endParaRPr lang="en-US" sz="1100" b="1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>
              <a:solidFill>
                <a:srgbClr val="FF0000"/>
              </a:solidFill>
            </a:rPr>
            <a:t>20</a:t>
          </a:r>
          <a:r>
            <a:rPr lang="en-US" sz="1100" b="0" kern="1200" baseline="30000" dirty="0" smtClean="0">
              <a:solidFill>
                <a:srgbClr val="FF0000"/>
              </a:solidFill>
            </a:rPr>
            <a:t>th</a:t>
          </a:r>
          <a:r>
            <a:rPr lang="en-US" sz="1100" b="1" kern="1200" dirty="0" smtClean="0">
              <a:solidFill>
                <a:srgbClr val="FF0000"/>
              </a:solidFill>
            </a:rPr>
            <a:t>  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smtClean="0">
              <a:solidFill>
                <a:schemeClr val="tx1"/>
              </a:solidFill>
            </a:rPr>
            <a:t>– </a:t>
          </a:r>
          <a:r>
            <a:rPr lang="en-US" sz="1000" b="1" kern="1200" dirty="0" smtClean="0">
              <a:solidFill>
                <a:schemeClr val="tx1"/>
              </a:solidFill>
            </a:rPr>
            <a:t>Finalize revenue estimates</a:t>
          </a:r>
          <a:r>
            <a:rPr lang="en-US" sz="1100" b="1" kern="1200" dirty="0" smtClean="0">
              <a:solidFill>
                <a:schemeClr val="tx1"/>
              </a:solidFill>
            </a:rPr>
            <a:t>.</a:t>
          </a:r>
          <a:endParaRPr lang="en-US" sz="1100" b="1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>
              <a:solidFill>
                <a:srgbClr val="FF0000"/>
              </a:solidFill>
            </a:rPr>
            <a:t>18</a:t>
          </a:r>
          <a:r>
            <a:rPr lang="en-US" sz="1100" b="0" kern="1200" baseline="30000" dirty="0" smtClean="0">
              <a:solidFill>
                <a:srgbClr val="FF0000"/>
              </a:solidFill>
            </a:rPr>
            <a:t>th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smtClean="0">
              <a:solidFill>
                <a:schemeClr val="tx1"/>
              </a:solidFill>
            </a:rPr>
            <a:t>– </a:t>
          </a:r>
          <a:r>
            <a:rPr lang="en-US" sz="1100" b="1" kern="1200" dirty="0" smtClean="0">
              <a:solidFill>
                <a:schemeClr val="tx1"/>
              </a:solidFill>
            </a:rPr>
            <a:t>  </a:t>
          </a:r>
          <a:r>
            <a:rPr lang="en-US" sz="1000" b="1" kern="1200" dirty="0" smtClean="0">
              <a:solidFill>
                <a:schemeClr val="tx1"/>
              </a:solidFill>
            </a:rPr>
            <a:t>Begin Finalization of   </a:t>
          </a:r>
          <a:r>
            <a:rPr lang="en-US" sz="1000" b="1" kern="1200" dirty="0" smtClean="0">
              <a:solidFill>
                <a:schemeClr val="tx1"/>
              </a:solidFill>
            </a:rPr>
            <a:t>Submitted Budget.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3287994" y="1985144"/>
        <a:ext cx="1399572" cy="2547148"/>
      </dsp:txXfrm>
    </dsp:sp>
    <dsp:sp modelId="{444B1400-48FF-427C-9D9F-958FC7F98FA6}">
      <dsp:nvSpPr>
        <dsp:cNvPr id="0" name=""/>
        <dsp:cNvSpPr/>
      </dsp:nvSpPr>
      <dsp:spPr>
        <a:xfrm>
          <a:off x="4462765" y="1270854"/>
          <a:ext cx="449603" cy="449603"/>
        </a:xfrm>
        <a:prstGeom prst="ellipse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0F333B-2F05-4975-A93A-08024933D832}">
      <dsp:nvSpPr>
        <dsp:cNvPr id="0" name=""/>
        <dsp:cNvSpPr/>
      </dsp:nvSpPr>
      <dsp:spPr>
        <a:xfrm>
          <a:off x="4687566" y="1495656"/>
          <a:ext cx="1450333" cy="3036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23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May: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rgbClr val="FF0000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rgbClr val="FF0000"/>
              </a:solidFill>
            </a:rPr>
            <a:t>4th</a:t>
          </a:r>
          <a:r>
            <a:rPr lang="en-US" sz="900" b="1" kern="1200" dirty="0" smtClean="0">
              <a:solidFill>
                <a:schemeClr val="tx1"/>
              </a:solidFill>
            </a:rPr>
            <a:t>– Conclude Finalization of Submitted Budget</a:t>
          </a:r>
          <a:endParaRPr lang="en-US" sz="900" b="1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rgbClr val="FF0000"/>
              </a:solidFill>
            </a:rPr>
            <a:t>7</a:t>
          </a:r>
          <a:r>
            <a:rPr lang="en-US" sz="900" b="1" kern="1200" baseline="30000" dirty="0" smtClean="0">
              <a:solidFill>
                <a:srgbClr val="FF0000"/>
              </a:solidFill>
            </a:rPr>
            <a:t>th</a:t>
          </a:r>
          <a:r>
            <a:rPr lang="en-US" sz="900" b="1" kern="1200" dirty="0" smtClean="0">
              <a:solidFill>
                <a:srgbClr val="FF0000"/>
              </a:solidFill>
            </a:rPr>
            <a:t> </a:t>
          </a:r>
          <a:r>
            <a:rPr lang="en-US" sz="900" b="1" kern="1200" dirty="0" smtClean="0">
              <a:solidFill>
                <a:schemeClr val="tx1"/>
              </a:solidFill>
            </a:rPr>
            <a:t> – Distribute FY 18-19 Submitted Budget to the Board of Commissioners.</a:t>
          </a:r>
          <a:endParaRPr lang="en-US" sz="900" b="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rgbClr val="FF0000"/>
              </a:solidFill>
            </a:rPr>
            <a:t>7th</a:t>
          </a:r>
          <a:r>
            <a:rPr lang="en-US" sz="900" b="1" kern="1200" dirty="0" smtClean="0">
              <a:solidFill>
                <a:schemeClr val="tx1"/>
              </a:solidFill>
            </a:rPr>
            <a:t>– Advertise for Public Hearing.</a:t>
          </a:r>
          <a:endParaRPr lang="en-US" sz="900" b="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rgbClr val="FF0000"/>
              </a:solidFill>
            </a:rPr>
            <a:t>14</a:t>
          </a:r>
          <a:r>
            <a:rPr lang="en-US" sz="900" b="1" kern="1200" baseline="30000" dirty="0" smtClean="0">
              <a:solidFill>
                <a:srgbClr val="FF0000"/>
              </a:solidFill>
            </a:rPr>
            <a:t>th</a:t>
          </a:r>
          <a:r>
            <a:rPr lang="en-US" sz="900" b="1" kern="1200" dirty="0" smtClean="0">
              <a:solidFill>
                <a:srgbClr val="FF0000"/>
              </a:solidFill>
            </a:rPr>
            <a:t>  – 18</a:t>
          </a:r>
          <a:r>
            <a:rPr lang="en-US" sz="900" b="1" kern="1200" baseline="30000" dirty="0" smtClean="0">
              <a:solidFill>
                <a:srgbClr val="FF0000"/>
              </a:solidFill>
            </a:rPr>
            <a:t>th</a:t>
          </a:r>
          <a:r>
            <a:rPr lang="en-US" sz="900" b="1" kern="1200" dirty="0" smtClean="0">
              <a:solidFill>
                <a:srgbClr val="FF0000"/>
              </a:solidFill>
            </a:rPr>
            <a:t> </a:t>
          </a:r>
          <a:r>
            <a:rPr lang="en-US" sz="900" b="1" kern="1200" dirty="0" smtClean="0">
              <a:solidFill>
                <a:schemeClr val="tx1"/>
              </a:solidFill>
            </a:rPr>
            <a:t>– Hold Budget work session(s) with Board of Commissioners.</a:t>
          </a:r>
          <a:endParaRPr lang="en-US" sz="900" b="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rgbClr val="FF0000"/>
              </a:solidFill>
            </a:rPr>
            <a:t>21</a:t>
          </a:r>
          <a:r>
            <a:rPr lang="en-US" sz="900" b="1" kern="1200" baseline="30000" dirty="0" smtClean="0">
              <a:solidFill>
                <a:srgbClr val="FF0000"/>
              </a:solidFill>
            </a:rPr>
            <a:t>st</a:t>
          </a:r>
          <a:r>
            <a:rPr lang="en-US" sz="900" b="1" kern="1200" dirty="0" smtClean="0">
              <a:solidFill>
                <a:schemeClr val="tx1"/>
              </a:solidFill>
            </a:rPr>
            <a:t> – Hold Public Hearing</a:t>
          </a:r>
          <a:r>
            <a:rPr lang="en-US" sz="900" b="0" kern="1200" dirty="0" smtClean="0">
              <a:solidFill>
                <a:schemeClr val="tx1"/>
              </a:solidFill>
            </a:rPr>
            <a:t>.</a:t>
          </a:r>
          <a:endParaRPr lang="en-US" sz="900" b="0" kern="1200" dirty="0">
            <a:solidFill>
              <a:schemeClr val="tx1"/>
            </a:solidFill>
          </a:endParaRPr>
        </a:p>
      </dsp:txBody>
      <dsp:txXfrm>
        <a:off x="4687566" y="1495656"/>
        <a:ext cx="1450333" cy="3036636"/>
      </dsp:txXfrm>
    </dsp:sp>
    <dsp:sp modelId="{46CB301E-D0D7-4E34-9E4E-D4DCEFC1147A}">
      <dsp:nvSpPr>
        <dsp:cNvPr id="0" name=""/>
        <dsp:cNvSpPr/>
      </dsp:nvSpPr>
      <dsp:spPr>
        <a:xfrm>
          <a:off x="5851459" y="910084"/>
          <a:ext cx="572881" cy="57288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89A980-234E-4666-9473-2ACCA2AFAE5E}">
      <dsp:nvSpPr>
        <dsp:cNvPr id="0" name=""/>
        <dsp:cNvSpPr/>
      </dsp:nvSpPr>
      <dsp:spPr>
        <a:xfrm>
          <a:off x="6137900" y="1196525"/>
          <a:ext cx="1450333" cy="333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558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June:</a:t>
          </a:r>
          <a:endParaRPr lang="en-US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tx1"/>
              </a:solidFill>
            </a:rPr>
            <a:t>Final Budget Considered for Adoption.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137900" y="1196525"/>
        <a:ext cx="1450333" cy="3335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2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5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8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6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8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0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2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DFCBB-48BB-4E68-B223-ABBF31EB61D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E4B8-329C-4C57-B871-8F760F05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9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0492331"/>
              </p:ext>
            </p:extLst>
          </p:nvPr>
        </p:nvGraphicFramePr>
        <p:xfrm>
          <a:off x="685800" y="1487506"/>
          <a:ext cx="7924800" cy="4532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33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Granville County Government Budget Calendar</a:t>
            </a:r>
          </a:p>
          <a:p>
            <a:pPr algn="ctr"/>
            <a:r>
              <a:rPr lang="en-US" sz="2800" b="1" dirty="0" smtClean="0"/>
              <a:t>Fiscal Year </a:t>
            </a:r>
            <a:r>
              <a:rPr lang="en-US" sz="2800" b="1" dirty="0" smtClean="0"/>
              <a:t>2018 </a:t>
            </a:r>
            <a:r>
              <a:rPr lang="en-US" sz="2800" b="1" dirty="0" smtClean="0"/>
              <a:t>- </a:t>
            </a:r>
            <a:r>
              <a:rPr lang="en-US" sz="2800" b="1" dirty="0" smtClean="0"/>
              <a:t>2019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974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137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Felts</dc:creator>
  <cp:lastModifiedBy>Steve McNally</cp:lastModifiedBy>
  <cp:revision>25</cp:revision>
  <cp:lastPrinted>2016-02-07T21:39:16Z</cp:lastPrinted>
  <dcterms:created xsi:type="dcterms:W3CDTF">2013-01-18T14:42:14Z</dcterms:created>
  <dcterms:modified xsi:type="dcterms:W3CDTF">2018-02-06T21:33:36Z</dcterms:modified>
</cp:coreProperties>
</file>